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71" r:id="rId14"/>
    <p:sldId id="273" r:id="rId15"/>
    <p:sldId id="276" r:id="rId16"/>
    <p:sldId id="272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3BD7E-F9E9-BF41-BB31-BF78B1C14D14}" v="37" dt="2018-10-21T19:06:48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2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Wells" userId="01ba002e-bdf3-4530-bd48-8bf0e0d069d4" providerId="ADAL" clId="{7C13BD7E-F9E9-BF41-BB31-BF78B1C14D14}"/>
    <pc:docChg chg="undo modSld">
      <pc:chgData name="Samuel Wells" userId="01ba002e-bdf3-4530-bd48-8bf0e0d069d4" providerId="ADAL" clId="{7C13BD7E-F9E9-BF41-BB31-BF78B1C14D14}" dt="2018-10-21T19:06:55.271" v="39" actId="1076"/>
      <pc:docMkLst>
        <pc:docMk/>
      </pc:docMkLst>
      <pc:sldChg chg="modSp">
        <pc:chgData name="Samuel Wells" userId="01ba002e-bdf3-4530-bd48-8bf0e0d069d4" providerId="ADAL" clId="{7C13BD7E-F9E9-BF41-BB31-BF78B1C14D14}" dt="2018-10-21T19:00:25.698" v="0" actId="20577"/>
        <pc:sldMkLst>
          <pc:docMk/>
          <pc:sldMk cId="163161474" sldId="256"/>
        </pc:sldMkLst>
        <pc:spChg chg="mod">
          <ac:chgData name="Samuel Wells" userId="01ba002e-bdf3-4530-bd48-8bf0e0d069d4" providerId="ADAL" clId="{7C13BD7E-F9E9-BF41-BB31-BF78B1C14D14}" dt="2018-10-21T19:00:25.698" v="0" actId="20577"/>
          <ac:spMkLst>
            <pc:docMk/>
            <pc:sldMk cId="163161474" sldId="256"/>
            <ac:spMk id="3" creationId="{00000000-0000-0000-0000-000000000000}"/>
          </ac:spMkLst>
        </pc:spChg>
      </pc:sldChg>
      <pc:sldChg chg="modSp modAnim">
        <pc:chgData name="Samuel Wells" userId="01ba002e-bdf3-4530-bd48-8bf0e0d069d4" providerId="ADAL" clId="{7C13BD7E-F9E9-BF41-BB31-BF78B1C14D14}" dt="2018-10-21T19:02:44.296" v="36" actId="20577"/>
        <pc:sldMkLst>
          <pc:docMk/>
          <pc:sldMk cId="1612592597" sldId="269"/>
        </pc:sldMkLst>
        <pc:spChg chg="mod">
          <ac:chgData name="Samuel Wells" userId="01ba002e-bdf3-4530-bd48-8bf0e0d069d4" providerId="ADAL" clId="{7C13BD7E-F9E9-BF41-BB31-BF78B1C14D14}" dt="2018-10-21T19:02:44.296" v="36" actId="20577"/>
          <ac:spMkLst>
            <pc:docMk/>
            <pc:sldMk cId="1612592597" sldId="269"/>
            <ac:spMk id="3" creationId="{00000000-0000-0000-0000-000000000000}"/>
          </ac:spMkLst>
        </pc:spChg>
      </pc:sldChg>
      <pc:sldChg chg="modSp">
        <pc:chgData name="Samuel Wells" userId="01ba002e-bdf3-4530-bd48-8bf0e0d069d4" providerId="ADAL" clId="{7C13BD7E-F9E9-BF41-BB31-BF78B1C14D14}" dt="2018-10-21T19:06:55.271" v="39" actId="1076"/>
        <pc:sldMkLst>
          <pc:docMk/>
          <pc:sldMk cId="2001486900" sldId="277"/>
        </pc:sldMkLst>
        <pc:spChg chg="mod">
          <ac:chgData name="Samuel Wells" userId="01ba002e-bdf3-4530-bd48-8bf0e0d069d4" providerId="ADAL" clId="{7C13BD7E-F9E9-BF41-BB31-BF78B1C14D14}" dt="2018-10-21T19:06:55.271" v="39" actId="1076"/>
          <ac:spMkLst>
            <pc:docMk/>
            <pc:sldMk cId="2001486900" sldId="277"/>
            <ac:spMk id="2" creationId="{00000000-0000-0000-0000-000000000000}"/>
          </ac:spMkLst>
        </pc:spChg>
        <pc:picChg chg="mod">
          <ac:chgData name="Samuel Wells" userId="01ba002e-bdf3-4530-bd48-8bf0e0d069d4" providerId="ADAL" clId="{7C13BD7E-F9E9-BF41-BB31-BF78B1C14D14}" dt="2018-10-21T19:06:44.900" v="38" actId="1076"/>
          <ac:picMkLst>
            <pc:docMk/>
            <pc:sldMk cId="2001486900" sldId="277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2E57B-B920-EF45-A264-127C4044696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744D-718F-A441-BBF1-59F118D37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0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3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NonChord</a:t>
            </a:r>
            <a:r>
              <a:rPr lang="en-US" dirty="0"/>
              <a:t> Tones</a:t>
            </a:r>
            <a:br>
              <a:rPr lang="en-US" dirty="0"/>
            </a:br>
            <a:r>
              <a:rPr lang="en-US" dirty="0"/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630" y="3886680"/>
            <a:ext cx="5123755" cy="1086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44"/>
            <a:ext cx="9144000" cy="5666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33400"/>
          </a:xfrm>
        </p:spPr>
        <p:txBody>
          <a:bodyPr>
            <a:normAutofit/>
          </a:bodyPr>
          <a:lstStyle/>
          <a:p>
            <a:r>
              <a:rPr lang="en-US" sz="2000" dirty="0"/>
              <a:t>Tchaikovsky, Suite from Swan Lake, op. 20, </a:t>
            </a:r>
            <a:r>
              <a:rPr lang="en-US" sz="2000" dirty="0" err="1"/>
              <a:t>mvt</a:t>
            </a:r>
            <a:r>
              <a:rPr lang="en-US" sz="2000" dirty="0"/>
              <a:t>. 2</a:t>
            </a:r>
          </a:p>
        </p:txBody>
      </p:sp>
      <p:pic>
        <p:nvPicPr>
          <p:cNvPr id="6" name="Sw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6850" y="32638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921000"/>
            <a:ext cx="9144000" cy="5332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01600"/>
            <a:ext cx="7200900" cy="1485900"/>
          </a:xfrm>
        </p:spPr>
        <p:txBody>
          <a:bodyPr/>
          <a:lstStyle/>
          <a:p>
            <a:r>
              <a:rPr lang="en-US" dirty="0"/>
              <a:t>Anticipation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844550"/>
            <a:ext cx="7200900" cy="3581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r>
              <a:rPr lang="en-US" b="1" dirty="0" err="1"/>
              <a:t>Anticpation</a:t>
            </a:r>
            <a:r>
              <a:rPr lang="en-US" dirty="0"/>
              <a:t>: a tone that “arrives early” to the following chord</a:t>
            </a:r>
          </a:p>
          <a:p>
            <a:pPr lvl="1"/>
            <a:r>
              <a:rPr lang="en-US" dirty="0"/>
              <a:t>Approached by step or leap, and left by same-tone</a:t>
            </a:r>
          </a:p>
          <a:p>
            <a:pPr lvl="1"/>
            <a:r>
              <a:rPr lang="en-US" dirty="0"/>
              <a:t>Cannot be a member of the chord, and is ideally dissonant</a:t>
            </a:r>
          </a:p>
          <a:p>
            <a:r>
              <a:rPr lang="en-US" dirty="0"/>
              <a:t>Labeled with “</a:t>
            </a:r>
            <a:r>
              <a:rPr lang="en-US" b="1" dirty="0"/>
              <a:t>ant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25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482600"/>
          </a:xfrm>
        </p:spPr>
        <p:txBody>
          <a:bodyPr>
            <a:normAutofit/>
          </a:bodyPr>
          <a:lstStyle/>
          <a:p>
            <a:r>
              <a:rPr lang="en-US" sz="2800" dirty="0"/>
              <a:t>Puccini, Turandot, Act III, </a:t>
            </a:r>
            <a:r>
              <a:rPr lang="en-US" sz="2800" i="1" dirty="0" err="1"/>
              <a:t>Nessun</a:t>
            </a:r>
            <a:r>
              <a:rPr lang="en-US" sz="2800" i="1" dirty="0"/>
              <a:t> </a:t>
            </a:r>
            <a:r>
              <a:rPr lang="en-US" sz="2800" i="1" dirty="0" err="1"/>
              <a:t>Dorma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800"/>
            <a:ext cx="9144000" cy="522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767"/>
            <a:ext cx="9144000" cy="4586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800"/>
            <a:ext cx="9144000" cy="4974566"/>
          </a:xfrm>
          <a:prstGeom prst="rect">
            <a:avLst/>
          </a:prstGeom>
        </p:spPr>
      </p:pic>
      <p:pic>
        <p:nvPicPr>
          <p:cNvPr id="7" name="Tur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2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38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Pedal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457700"/>
          </a:xfrm>
        </p:spPr>
        <p:txBody>
          <a:bodyPr>
            <a:normAutofit/>
          </a:bodyPr>
          <a:lstStyle/>
          <a:p>
            <a:r>
              <a:rPr lang="en-US" dirty="0"/>
              <a:t>Where have we seen pedals before?</a:t>
            </a:r>
          </a:p>
          <a:p>
            <a:pPr lvl="1"/>
            <a:r>
              <a:rPr lang="en-US" dirty="0"/>
              <a:t>Pedal six-four chords</a:t>
            </a:r>
          </a:p>
          <a:p>
            <a:r>
              <a:rPr lang="en-US" b="1" dirty="0"/>
              <a:t>pedal point: </a:t>
            </a:r>
            <a:r>
              <a:rPr lang="en-US" dirty="0"/>
              <a:t>a compositional device that begins as a chord tone, then becomes an NCT as the harmonies around it change, and finally ends up as a chord tone when the harmony is once more in agreement with it. </a:t>
            </a:r>
          </a:p>
          <a:p>
            <a:r>
              <a:rPr lang="is-IS" dirty="0"/>
              <a:t> approached by same tone, left by same tone</a:t>
            </a:r>
          </a:p>
          <a:p>
            <a:r>
              <a:rPr lang="is-IS" dirty="0"/>
              <a:t>NCTs generally embellish a harmony</a:t>
            </a:r>
          </a:p>
          <a:p>
            <a:r>
              <a:rPr lang="is-IS" dirty="0"/>
              <a:t> but, with pedal points, the NCT has such tonal strength that it seems that the other harmonies are embellishing the pedal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7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939800"/>
          </a:xfrm>
        </p:spPr>
        <p:txBody>
          <a:bodyPr>
            <a:normAutofit fontScale="90000"/>
          </a:bodyPr>
          <a:lstStyle/>
          <a:p>
            <a:r>
              <a:rPr lang="en-US" dirty="0"/>
              <a:t>Bach, </a:t>
            </a:r>
            <a:r>
              <a:rPr lang="en-US" i="1" dirty="0" err="1"/>
              <a:t>Allein</a:t>
            </a:r>
            <a:r>
              <a:rPr lang="en-US" i="1" dirty="0"/>
              <a:t> </a:t>
            </a:r>
            <a:r>
              <a:rPr lang="en-US" i="1" dirty="0" err="1"/>
              <a:t>Gott</a:t>
            </a:r>
            <a:r>
              <a:rPr lang="en-US" i="1" dirty="0"/>
              <a:t> in der </a:t>
            </a:r>
            <a:r>
              <a:rPr lang="en-US" i="1" dirty="0" err="1"/>
              <a:t>Höh</a:t>
            </a:r>
            <a:r>
              <a:rPr lang="en-US" i="1" dirty="0"/>
              <a:t>’ </a:t>
            </a:r>
            <a:r>
              <a:rPr lang="en-US" i="1" dirty="0" err="1"/>
              <a:t>sei</a:t>
            </a:r>
            <a:r>
              <a:rPr lang="en-US" i="1" dirty="0"/>
              <a:t> </a:t>
            </a:r>
            <a:r>
              <a:rPr lang="en-US" i="1" dirty="0" err="1"/>
              <a:t>Ehr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473603"/>
            <a:ext cx="8991600" cy="3384397"/>
          </a:xfrm>
        </p:spPr>
      </p:pic>
    </p:spTree>
    <p:extLst>
      <p:ext uri="{BB962C8B-B14F-4D97-AF65-F5344CB8AC3E}">
        <p14:creationId xmlns:p14="http://schemas.microsoft.com/office/powerpoint/2010/main" val="124824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5" y="0"/>
            <a:ext cx="7931649" cy="68560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212" y="192640"/>
            <a:ext cx="7200900" cy="1485900"/>
          </a:xfrm>
        </p:spPr>
        <p:txBody>
          <a:bodyPr>
            <a:normAutofit/>
          </a:bodyPr>
          <a:lstStyle/>
          <a:p>
            <a:r>
              <a:rPr lang="en-US" sz="2400" dirty="0"/>
              <a:t>Bizet, Carmen, Act I no. 5, </a:t>
            </a:r>
            <a:r>
              <a:rPr lang="en-US" sz="2400" dirty="0" err="1"/>
              <a:t>Habañera</a:t>
            </a:r>
            <a:endParaRPr lang="en-US" sz="2400" dirty="0"/>
          </a:p>
        </p:txBody>
      </p:sp>
      <p:pic>
        <p:nvPicPr>
          <p:cNvPr id="5" name="Carm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2359" y="30216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0"/>
            <a:ext cx="7778750" cy="68920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3228975"/>
            <a:ext cx="7200900" cy="749300"/>
          </a:xfrm>
        </p:spPr>
        <p:txBody>
          <a:bodyPr>
            <a:noAutofit/>
          </a:bodyPr>
          <a:lstStyle/>
          <a:p>
            <a:r>
              <a:rPr lang="en-US" sz="2000" dirty="0"/>
              <a:t>Haydn, Violin Concerto no. 1 in C Major, Hob. </a:t>
            </a:r>
            <a:r>
              <a:rPr lang="en-US" sz="2000" dirty="0" err="1"/>
              <a:t>VIIa</a:t>
            </a:r>
            <a:r>
              <a:rPr lang="en-US" sz="2000" dirty="0"/>
              <a:t>: 1, </a:t>
            </a:r>
            <a:r>
              <a:rPr lang="en-US" sz="2000" dirty="0" err="1"/>
              <a:t>mvt</a:t>
            </a:r>
            <a:r>
              <a:rPr lang="en-US" sz="2000" dirty="0"/>
              <a:t>. 2</a:t>
            </a:r>
          </a:p>
        </p:txBody>
      </p:sp>
      <p:pic>
        <p:nvPicPr>
          <p:cNvPr id="5" name="Hayd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Pedal Points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Inverted Pedal Points: </a:t>
            </a:r>
            <a:r>
              <a:rPr lang="en-US" dirty="0"/>
              <a:t>pedal points that  do not occur in the bass voice</a:t>
            </a:r>
          </a:p>
          <a:p>
            <a:r>
              <a:rPr lang="en-US" b="1" dirty="0"/>
              <a:t>Double Pedal Points: </a:t>
            </a:r>
            <a:r>
              <a:rPr lang="en-US" dirty="0"/>
              <a:t>pedal points that contain two notes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003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Schumann, “Reaper’s Song,” op. 68, no. 18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" y="4051300"/>
            <a:ext cx="9100796" cy="2806700"/>
          </a:xfrm>
        </p:spPr>
      </p:pic>
      <p:sp>
        <p:nvSpPr>
          <p:cNvPr id="5" name="Rectangle 4"/>
          <p:cNvSpPr/>
          <p:nvPr/>
        </p:nvSpPr>
        <p:spPr>
          <a:xfrm>
            <a:off x="469900" y="5956300"/>
            <a:ext cx="8102600" cy="5969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09575"/>
            <a:ext cx="9144000" cy="6443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1998" y="73025"/>
            <a:ext cx="7200900" cy="1485900"/>
          </a:xfrm>
        </p:spPr>
        <p:txBody>
          <a:bodyPr>
            <a:normAutofit/>
          </a:bodyPr>
          <a:lstStyle/>
          <a:p>
            <a:r>
              <a:rPr lang="en-US" sz="3200" dirty="0"/>
              <a:t>Mahler, Symphony No. 2</a:t>
            </a:r>
          </a:p>
        </p:txBody>
      </p:sp>
      <p:pic>
        <p:nvPicPr>
          <p:cNvPr id="5" name="Mahl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Nonchord</a:t>
            </a:r>
            <a:r>
              <a:rPr lang="en-US" dirty="0"/>
              <a:t> Tones, up to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covered:</a:t>
            </a:r>
          </a:p>
          <a:p>
            <a:pPr lvl="1"/>
            <a:r>
              <a:rPr lang="en-US" dirty="0"/>
              <a:t>Passing Tone</a:t>
            </a:r>
          </a:p>
          <a:p>
            <a:pPr lvl="1"/>
            <a:r>
              <a:rPr lang="en-US" dirty="0"/>
              <a:t>Neighboring Tone</a:t>
            </a:r>
          </a:p>
          <a:p>
            <a:pPr lvl="2"/>
            <a:r>
              <a:rPr lang="en-US" dirty="0"/>
              <a:t>Both of which are approached and left by step</a:t>
            </a:r>
          </a:p>
          <a:p>
            <a:pPr lvl="2"/>
            <a:r>
              <a:rPr lang="en-US" dirty="0"/>
              <a:t>The can be described as</a:t>
            </a:r>
          </a:p>
          <a:p>
            <a:pPr lvl="5"/>
            <a:r>
              <a:rPr lang="en-US" dirty="0"/>
              <a:t>Ascending/Descending</a:t>
            </a:r>
          </a:p>
          <a:p>
            <a:pPr lvl="5"/>
            <a:r>
              <a:rPr lang="en-US" dirty="0"/>
              <a:t>Diatonic/Chromatic</a:t>
            </a:r>
          </a:p>
          <a:p>
            <a:pPr lvl="5"/>
            <a:r>
              <a:rPr lang="en-US" dirty="0"/>
              <a:t>Accented/Unaccented</a:t>
            </a:r>
          </a:p>
          <a:p>
            <a:pPr lvl="5"/>
            <a:r>
              <a:rPr lang="en-US" dirty="0"/>
              <a:t>Upper/Lower</a:t>
            </a:r>
          </a:p>
          <a:p>
            <a:pPr lvl="2"/>
            <a:endParaRPr lang="en-US" dirty="0"/>
          </a:p>
          <a:p>
            <a:pPr lvl="3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98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NCTs with leaps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Appoggiaturas</a:t>
            </a:r>
          </a:p>
          <a:p>
            <a:pPr lvl="1"/>
            <a:r>
              <a:rPr lang="en-US" dirty="0"/>
              <a:t>Approached by leap, left by step</a:t>
            </a:r>
          </a:p>
          <a:p>
            <a:r>
              <a:rPr lang="en-US" dirty="0"/>
              <a:t>Escape Tones</a:t>
            </a:r>
          </a:p>
          <a:p>
            <a:pPr lvl="1"/>
            <a:r>
              <a:rPr lang="en-US" dirty="0"/>
              <a:t>Approached by step, left by leap</a:t>
            </a:r>
          </a:p>
          <a:p>
            <a:r>
              <a:rPr lang="en-US" dirty="0"/>
              <a:t>Neighbor Groups </a:t>
            </a:r>
          </a:p>
          <a:p>
            <a:pPr lvl="1"/>
            <a:r>
              <a:rPr lang="en-US" dirty="0"/>
              <a:t>A note note group that contains leap that is approached a left by step.</a:t>
            </a:r>
          </a:p>
        </p:txBody>
      </p:sp>
    </p:spTree>
    <p:extLst>
      <p:ext uri="{BB962C8B-B14F-4D97-AF65-F5344CB8AC3E}">
        <p14:creationId xmlns:p14="http://schemas.microsoft.com/office/powerpoint/2010/main" val="180553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17" y="3555571"/>
            <a:ext cx="5661283" cy="3994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3295222"/>
            <a:ext cx="3390900" cy="450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Appoggiaturas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61672"/>
            <a:ext cx="7200900" cy="4305728"/>
          </a:xfrm>
        </p:spPr>
        <p:txBody>
          <a:bodyPr/>
          <a:lstStyle/>
          <a:p>
            <a:r>
              <a:rPr lang="en-US" b="1" dirty="0"/>
              <a:t>Appoggiatura: </a:t>
            </a:r>
            <a:r>
              <a:rPr lang="en-US" dirty="0"/>
              <a:t> a NCT that is approached by leap and left by step</a:t>
            </a:r>
            <a:endParaRPr lang="en-US" b="1" dirty="0"/>
          </a:p>
          <a:p>
            <a:r>
              <a:rPr lang="en-US" dirty="0"/>
              <a:t>Generally, appoggiaturas are </a:t>
            </a:r>
            <a:r>
              <a:rPr lang="en-US" b="1" dirty="0"/>
              <a:t>accented</a:t>
            </a:r>
            <a:r>
              <a:rPr lang="en-US" dirty="0"/>
              <a:t> and approached by an </a:t>
            </a:r>
            <a:r>
              <a:rPr lang="en-US" b="1" dirty="0"/>
              <a:t>ascending leap</a:t>
            </a:r>
            <a:r>
              <a:rPr lang="en-US" dirty="0"/>
              <a:t>, and left by a </a:t>
            </a:r>
            <a:r>
              <a:rPr lang="en-US" b="1" dirty="0"/>
              <a:t>descending step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This is a similar melodic motion to how we dealt with large intervals when composing simple melodies at the beginning of the semester</a:t>
            </a:r>
          </a:p>
          <a:p>
            <a:pPr lvl="2"/>
            <a:r>
              <a:rPr lang="en-US" dirty="0"/>
              <a:t>Put the note in parentheses, and label with a </a:t>
            </a:r>
            <a:r>
              <a:rPr lang="en-US" b="1" dirty="0"/>
              <a:t>app</a:t>
            </a:r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747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Tchaikovsky, Symphony no. 5 in e minor, op. 64, </a:t>
            </a:r>
            <a:r>
              <a:rPr lang="en-US" sz="2400" dirty="0" err="1"/>
              <a:t>mvt</a:t>
            </a:r>
            <a:r>
              <a:rPr lang="en-US" sz="2400" dirty="0"/>
              <a:t>.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641904"/>
            <a:ext cx="9144000" cy="4216096"/>
          </a:xfrm>
          <a:prstGeom prst="rect">
            <a:avLst/>
          </a:prstGeom>
        </p:spPr>
      </p:pic>
      <p:pic>
        <p:nvPicPr>
          <p:cNvPr id="6" name="Tchaik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2750" y="16448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76011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5" y="0"/>
            <a:ext cx="77601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7200900" cy="5283200"/>
          </a:xfrm>
        </p:spPr>
        <p:txBody>
          <a:bodyPr vert="vert270">
            <a:normAutofit/>
          </a:bodyPr>
          <a:lstStyle/>
          <a:p>
            <a:r>
              <a:rPr lang="en-US" sz="2000" dirty="0"/>
              <a:t>Bernstein, West Side Story, "Maria"</a:t>
            </a:r>
          </a:p>
        </p:txBody>
      </p:sp>
      <p:pic>
        <p:nvPicPr>
          <p:cNvPr id="5" name="W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472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985323"/>
            <a:ext cx="4699000" cy="2958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Escape Tones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28700" y="1618664"/>
            <a:ext cx="7200900" cy="3581400"/>
          </a:xfrm>
        </p:spPr>
        <p:txBody>
          <a:bodyPr>
            <a:normAutofit/>
          </a:bodyPr>
          <a:lstStyle/>
          <a:p>
            <a:r>
              <a:rPr lang="en-US" dirty="0"/>
              <a:t>Escape Tone: Approached by step and left by leap</a:t>
            </a:r>
          </a:p>
          <a:p>
            <a:r>
              <a:rPr lang="en-US" dirty="0"/>
              <a:t>This is the opposite of the appoggiatura</a:t>
            </a:r>
          </a:p>
          <a:p>
            <a:pPr lvl="2"/>
            <a:r>
              <a:rPr lang="en-US" dirty="0"/>
              <a:t>Put the note in parentheses, and label with a </a:t>
            </a:r>
            <a:r>
              <a:rPr lang="en-US" b="1" dirty="0"/>
              <a:t>e</a:t>
            </a:r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441" y="336478"/>
            <a:ext cx="7200900" cy="1485900"/>
          </a:xfrm>
        </p:spPr>
        <p:txBody>
          <a:bodyPr>
            <a:normAutofit/>
          </a:bodyPr>
          <a:lstStyle/>
          <a:p>
            <a:r>
              <a:rPr lang="en-US" sz="2000" dirty="0"/>
              <a:t>Chopin, Prelude in a minor, op. 28 no. 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4" y="4064025"/>
            <a:ext cx="8900106" cy="2793975"/>
          </a:xfrm>
        </p:spPr>
      </p:pic>
      <p:pic>
        <p:nvPicPr>
          <p:cNvPr id="7" name="Ch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5063" y="12524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u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0" y="2777198"/>
            <a:ext cx="812800" cy="812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Neighbor Group: </a:t>
            </a:r>
            <a:r>
              <a:rPr lang="en-US" dirty="0"/>
              <a:t>A common method of embellishing a single tone involving a combination of two NCTs in succession, an escape tone, followed by an appoggiatura.</a:t>
            </a:r>
          </a:p>
          <a:p>
            <a:r>
              <a:rPr lang="en-US" dirty="0"/>
              <a:t>Labeled with an “</a:t>
            </a:r>
            <a:r>
              <a:rPr lang="en-US" b="1" dirty="0" err="1"/>
              <a:t>n.gr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Neighbor Group</a:t>
            </a:r>
            <a:br>
              <a:rPr lang="en-US" dirty="0"/>
            </a:br>
            <a:br>
              <a:rPr lang="fi-FI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3934"/>
            <a:ext cx="9144000" cy="28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rgbClr val="000000"/>
      </a:dk1>
      <a:lt1>
        <a:srgbClr val="FEFFFF"/>
      </a:lt1>
      <a:dk2>
        <a:srgbClr val="191B0E"/>
      </a:dk2>
      <a:lt2>
        <a:srgbClr val="FFFC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3471</TotalTime>
  <Words>503</Words>
  <Application>Microsoft Macintosh PowerPoint</Application>
  <PresentationFormat>On-screen Show (4:3)</PresentationFormat>
  <Paragraphs>57</Paragraphs>
  <Slides>19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Franklin Gothic Book</vt:lpstr>
      <vt:lpstr>Crop</vt:lpstr>
      <vt:lpstr>NonChord Tones 2</vt:lpstr>
      <vt:lpstr>Nonchord Tones, up to now</vt:lpstr>
      <vt:lpstr>NCTs with leaps</vt:lpstr>
      <vt:lpstr>Appoggiaturas</vt:lpstr>
      <vt:lpstr>Tchaikovsky, Symphony no. 5 in e minor, op. 64, mvt. 2</vt:lpstr>
      <vt:lpstr>Bernstein, West Side Story, "Maria"</vt:lpstr>
      <vt:lpstr>Escape Tones</vt:lpstr>
      <vt:lpstr>Chopin, Prelude in a minor, op. 28 no. 2</vt:lpstr>
      <vt:lpstr>The Neighbor Group  </vt:lpstr>
      <vt:lpstr>Tchaikovsky, Suite from Swan Lake, op. 20, mvt. 2</vt:lpstr>
      <vt:lpstr>Anticipation</vt:lpstr>
      <vt:lpstr>Puccini, Turandot, Act III, Nessun Dorma</vt:lpstr>
      <vt:lpstr>Pedal Point</vt:lpstr>
      <vt:lpstr>Bach, Allein Gott in der Höh’ sei Ehr</vt:lpstr>
      <vt:lpstr>Bizet, Carmen, Act I no. 5, Habañera</vt:lpstr>
      <vt:lpstr>Haydn, Violin Concerto no. 1 in C Major, Hob. VIIa: 1, mvt. 2</vt:lpstr>
      <vt:lpstr>Pedal Points </vt:lpstr>
      <vt:lpstr>Schumann, “Reaper’s Song,” op. 68, no. 18</vt:lpstr>
      <vt:lpstr>Mahler, Symphony No.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NonChord Tones 1</dc:title>
  <dc:creator>Sam Wells</dc:creator>
  <cp:lastModifiedBy>Samuel Wells</cp:lastModifiedBy>
  <cp:revision>44</cp:revision>
  <cp:lastPrinted>2016-11-09T18:37:15Z</cp:lastPrinted>
  <dcterms:created xsi:type="dcterms:W3CDTF">2016-10-30T15:15:29Z</dcterms:created>
  <dcterms:modified xsi:type="dcterms:W3CDTF">2018-10-21T19:07:05Z</dcterms:modified>
</cp:coreProperties>
</file>